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sldIdLst>
    <p:sldId id="428" r:id="rId5"/>
    <p:sldId id="440" r:id="rId6"/>
    <p:sldId id="441" r:id="rId7"/>
    <p:sldId id="442" r:id="rId8"/>
    <p:sldId id="443" r:id="rId9"/>
    <p:sldId id="444" r:id="rId10"/>
    <p:sldId id="426" r:id="rId11"/>
  </p:sldIdLst>
  <p:sldSz cx="9144000" cy="6858000" type="screen4x3"/>
  <p:notesSz cx="6797675" cy="987425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38" autoAdjust="0"/>
  </p:normalViewPr>
  <p:slideViewPr>
    <p:cSldViewPr>
      <p:cViewPr>
        <p:scale>
          <a:sx n="80" d="100"/>
          <a:sy n="80" d="100"/>
        </p:scale>
        <p:origin x="-99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4DA8F5-F804-4FB2-8A6B-A884CF09C514}" type="datetimeFigureOut">
              <a:rPr lang="en-US"/>
              <a:pPr>
                <a:defRPr/>
              </a:pPr>
              <a:t>6/18/2013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00DB4-E585-43D3-9A29-E1C42556C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" Target="../slides/slide5.xml"/><Relationship Id="rId3" Type="http://schemas.openxmlformats.org/officeDocument/2006/relationships/slide" Target="../slides/slide2.xml"/><Relationship Id="rId7" Type="http://schemas.openxmlformats.org/officeDocument/2006/relationships/slide" Target="../slides/slide4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.xml"/><Relationship Id="rId5" Type="http://schemas.openxmlformats.org/officeDocument/2006/relationships/slide" Target="../slides/slide3.xml"/><Relationship Id="rId4" Type="http://schemas.openxmlformats.org/officeDocument/2006/relationships/hyperlink" Target="https://cloud01.lpplus.net/schools/BrookeWeston/Subjects/InformationTechnology/CambridgeNationalslevel2/Unit%205%20Creating%20an%20Interactive%20Product%20using%20Multi/R005%20Unit%205%20-%20LO1%20Cambridge%20L2.swf" TargetMode="External"/><Relationship Id="rId9" Type="http://schemas.openxmlformats.org/officeDocument/2006/relationships/slide" Target="../slides/slide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rookeWe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71566" y="5515444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 b="25660"/>
          <a:stretch>
            <a:fillRect/>
          </a:stretch>
        </p:blipFill>
        <p:spPr>
          <a:xfrm>
            <a:off x="7146496" y="128507"/>
            <a:ext cx="1890000" cy="504056"/>
          </a:xfrm>
          <a:prstGeom prst="rect">
            <a:avLst/>
          </a:prstGeom>
        </p:spPr>
      </p:pic>
      <p:sp>
        <p:nvSpPr>
          <p:cNvPr id="4" name="Round Same Side Corner Rectangle 3">
            <a:hlinkClick r:id="rId3" action="ppaction://hlinksldjump"/>
          </p:cNvPr>
          <p:cNvSpPr/>
          <p:nvPr userDrawn="1"/>
        </p:nvSpPr>
        <p:spPr>
          <a:xfrm>
            <a:off x="2567739" y="72005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</a:t>
            </a:r>
            <a:endParaRPr lang="en-GB" b="1" dirty="0"/>
          </a:p>
        </p:txBody>
      </p:sp>
      <p:sp>
        <p:nvSpPr>
          <p:cNvPr id="5" name="Round Same Side Corner Rectangle 4">
            <a:hlinkClick r:id="rId4"/>
          </p:cNvPr>
          <p:cNvSpPr/>
          <p:nvPr userDrawn="1"/>
        </p:nvSpPr>
        <p:spPr>
          <a:xfrm>
            <a:off x="311404" y="717964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7" name="Round Same Side Corner Rectangle 6">
            <a:hlinkClick r:id="rId5" action="ppaction://hlinksldjump"/>
          </p:cNvPr>
          <p:cNvSpPr/>
          <p:nvPr userDrawn="1"/>
        </p:nvSpPr>
        <p:spPr>
          <a:xfrm>
            <a:off x="3035747" y="71929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2</a:t>
            </a:r>
            <a:endParaRPr lang="en-GB" b="1" dirty="0"/>
          </a:p>
        </p:txBody>
      </p:sp>
      <p:sp>
        <p:nvSpPr>
          <p:cNvPr id="8" name="Round Same Side Corner Rectangle 7">
            <a:hlinkClick r:id="rId6" action="ppaction://hlinksldjump"/>
          </p:cNvPr>
          <p:cNvSpPr/>
          <p:nvPr userDrawn="1"/>
        </p:nvSpPr>
        <p:spPr>
          <a:xfrm>
            <a:off x="2027211" y="720054"/>
            <a:ext cx="468519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LO3</a:t>
            </a:r>
            <a:endParaRPr lang="en-GB" sz="1400" b="1" dirty="0"/>
          </a:p>
        </p:txBody>
      </p:sp>
      <p:sp>
        <p:nvSpPr>
          <p:cNvPr id="11" name="Round Same Side Corner Rectangle 10">
            <a:hlinkClick r:id="rId7" action="ppaction://hlinksldjump"/>
          </p:cNvPr>
          <p:cNvSpPr/>
          <p:nvPr userDrawn="1"/>
        </p:nvSpPr>
        <p:spPr>
          <a:xfrm>
            <a:off x="3503755" y="71720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3</a:t>
            </a:r>
            <a:endParaRPr lang="en-GB" b="1" dirty="0"/>
          </a:p>
        </p:txBody>
      </p:sp>
      <p:sp>
        <p:nvSpPr>
          <p:cNvPr id="13" name="Round Same Side Corner Rectangle 12">
            <a:hlinkClick r:id="rId8" action="ppaction://hlinksldjump"/>
          </p:cNvPr>
          <p:cNvSpPr/>
          <p:nvPr userDrawn="1"/>
        </p:nvSpPr>
        <p:spPr>
          <a:xfrm>
            <a:off x="3972186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4</a:t>
            </a:r>
            <a:endParaRPr lang="en-GB" b="1" dirty="0"/>
          </a:p>
        </p:txBody>
      </p:sp>
      <p:sp>
        <p:nvSpPr>
          <p:cNvPr id="14" name="Round Same Side Corner Rectangle 13">
            <a:hlinkClick r:id="rId9" action="ppaction://hlinksldjump"/>
          </p:cNvPr>
          <p:cNvSpPr/>
          <p:nvPr userDrawn="1"/>
        </p:nvSpPr>
        <p:spPr>
          <a:xfrm>
            <a:off x="4440282" y="71720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5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8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 b="25660"/>
          <a:stretch>
            <a:fillRect/>
          </a:stretch>
        </p:blipFill>
        <p:spPr>
          <a:xfrm>
            <a:off x="7146496" y="128507"/>
            <a:ext cx="1890000" cy="504056"/>
          </a:xfrm>
          <a:prstGeom prst="rect">
            <a:avLst/>
          </a:prstGeom>
        </p:spPr>
      </p:pic>
      <p:sp>
        <p:nvSpPr>
          <p:cNvPr id="4" name="Round Same Side Corner Rectangle 3">
            <a:hlinkClick r:id="" action="ppaction://noaction"/>
          </p:cNvPr>
          <p:cNvSpPr/>
          <p:nvPr userDrawn="1"/>
        </p:nvSpPr>
        <p:spPr>
          <a:xfrm>
            <a:off x="3312750" y="72005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12</a:t>
            </a:r>
            <a:endParaRPr lang="en-GB" b="1" dirty="0"/>
          </a:p>
        </p:txBody>
      </p:sp>
      <p:sp>
        <p:nvSpPr>
          <p:cNvPr id="5" name="Round Same Side Corner Rectangle 4">
            <a:hlinkClick r:id="rId3" action="ppaction://hlinksldjump"/>
          </p:cNvPr>
          <p:cNvSpPr/>
          <p:nvPr userDrawn="1"/>
        </p:nvSpPr>
        <p:spPr>
          <a:xfrm>
            <a:off x="311404" y="717964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8" name="Round Same Side Corner Rectangle 7">
            <a:hlinkClick r:id="rId4" action="ppaction://hlinksldjump"/>
          </p:cNvPr>
          <p:cNvSpPr/>
          <p:nvPr userDrawn="1"/>
        </p:nvSpPr>
        <p:spPr>
          <a:xfrm>
            <a:off x="2027211" y="720054"/>
            <a:ext cx="468519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LO1</a:t>
            </a:r>
            <a:endParaRPr lang="en-GB" sz="1400" b="1" dirty="0"/>
          </a:p>
        </p:txBody>
      </p:sp>
      <p:sp>
        <p:nvSpPr>
          <p:cNvPr id="7" name="Round Same Side Corner Rectangle 6">
            <a:hlinkClick r:id="" action="ppaction://noaction"/>
          </p:cNvPr>
          <p:cNvSpPr/>
          <p:nvPr userDrawn="1"/>
        </p:nvSpPr>
        <p:spPr>
          <a:xfrm>
            <a:off x="3780758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13</a:t>
            </a:r>
            <a:endParaRPr lang="en-GB" b="1" dirty="0"/>
          </a:p>
        </p:txBody>
      </p:sp>
      <p:sp>
        <p:nvSpPr>
          <p:cNvPr id="10" name="Round Same Side Corner Rectangle 9">
            <a:hlinkClick r:id="" action="ppaction://noaction"/>
          </p:cNvPr>
          <p:cNvSpPr/>
          <p:nvPr userDrawn="1"/>
        </p:nvSpPr>
        <p:spPr>
          <a:xfrm>
            <a:off x="4248766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14</a:t>
            </a:r>
            <a:endParaRPr lang="en-GB" b="1" dirty="0"/>
          </a:p>
        </p:txBody>
      </p:sp>
      <p:sp>
        <p:nvSpPr>
          <p:cNvPr id="11" name="Round Same Side Corner Rectangle 10">
            <a:hlinkClick r:id="" action="ppaction://noaction"/>
          </p:cNvPr>
          <p:cNvSpPr/>
          <p:nvPr userDrawn="1"/>
        </p:nvSpPr>
        <p:spPr>
          <a:xfrm>
            <a:off x="4716862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15</a:t>
            </a:r>
            <a:endParaRPr lang="en-GB" b="1" dirty="0"/>
          </a:p>
        </p:txBody>
      </p:sp>
      <p:sp>
        <p:nvSpPr>
          <p:cNvPr id="12" name="Round Same Side Corner Rectangle 11">
            <a:hlinkClick r:id="" action="ppaction://noaction"/>
          </p:cNvPr>
          <p:cNvSpPr/>
          <p:nvPr userDrawn="1"/>
        </p:nvSpPr>
        <p:spPr>
          <a:xfrm>
            <a:off x="5195564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16</a:t>
            </a:r>
            <a:endParaRPr lang="en-GB" b="1" dirty="0"/>
          </a:p>
        </p:txBody>
      </p:sp>
      <p:sp>
        <p:nvSpPr>
          <p:cNvPr id="16" name="Round Same Side Corner Rectangle 15">
            <a:hlinkClick r:id="" action="ppaction://noaction"/>
          </p:cNvPr>
          <p:cNvSpPr/>
          <p:nvPr userDrawn="1"/>
        </p:nvSpPr>
        <p:spPr>
          <a:xfrm>
            <a:off x="5663995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17</a:t>
            </a:r>
            <a:endParaRPr lang="en-GB" b="1" dirty="0"/>
          </a:p>
        </p:txBody>
      </p:sp>
      <p:sp>
        <p:nvSpPr>
          <p:cNvPr id="17" name="Round Same Side Corner Rectangle 16">
            <a:hlinkClick r:id="" action="ppaction://noaction"/>
          </p:cNvPr>
          <p:cNvSpPr/>
          <p:nvPr userDrawn="1"/>
        </p:nvSpPr>
        <p:spPr>
          <a:xfrm>
            <a:off x="6132426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18</a:t>
            </a:r>
            <a:endParaRPr lang="en-GB" b="1" dirty="0"/>
          </a:p>
        </p:txBody>
      </p:sp>
      <p:sp>
        <p:nvSpPr>
          <p:cNvPr id="20" name="Round Same Side Corner Rectangle 19">
            <a:hlinkClick r:id="" action="ppaction://noaction"/>
          </p:cNvPr>
          <p:cNvSpPr/>
          <p:nvPr userDrawn="1"/>
        </p:nvSpPr>
        <p:spPr>
          <a:xfrm>
            <a:off x="2567651" y="729079"/>
            <a:ext cx="672668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1-11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541972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 b="25660"/>
          <a:stretch>
            <a:fillRect/>
          </a:stretch>
        </p:blipFill>
        <p:spPr>
          <a:xfrm>
            <a:off x="7146496" y="128507"/>
            <a:ext cx="1890000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8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2984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969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2867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-13648" y="5937012"/>
            <a:ext cx="3203848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" y="5924550"/>
            <a:ext cx="233975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949279"/>
            <a:ext cx="1913746" cy="922841"/>
          </a:xfrm>
          <a:prstGeom prst="rtTriangle">
            <a:avLst/>
          </a:prstGeom>
          <a:blipFill>
            <a:blip r:embed="rId1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489410" y="5453826"/>
            <a:ext cx="922841" cy="191374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9292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5" r:id="rId6"/>
    <p:sldLayoutId id="2147483704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3 – Assignment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89967"/>
              </p:ext>
            </p:extLst>
          </p:nvPr>
        </p:nvGraphicFramePr>
        <p:xfrm>
          <a:off x="6408514" y="2060848"/>
          <a:ext cx="2411958" cy="45331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Purpose and audience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Appropriate testing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Testing required during and after completion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Feedback from users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Analysis of responses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Reference to success criteria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Sound testing with appropriate analysis of the feedback and most success criteria met 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Thorough testing with effective analysis of feedback in relation to the success criteria (D)</a:t>
                      </a:r>
                    </a:p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LO3: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</a:rPr>
              <a:t>Be able to carry out usability testing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You need to complete the following tasks in order to effectively create the multimedia product for ‘Out and Up’.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1326"/>
              </p:ext>
            </p:extLst>
          </p:nvPr>
        </p:nvGraphicFramePr>
        <p:xfrm>
          <a:off x="395536" y="1988840"/>
          <a:ext cx="5904656" cy="4485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Assignment Tasks (P, M, D)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You are now ready to </a:t>
                      </a:r>
                      <a:r>
                        <a:rPr lang="en-GB" sz="1400" u="none" baseline="0" dirty="0" smtClean="0">
                          <a:latin typeface="Calibri" pitchFamily="34" charset="0"/>
                          <a:cs typeface="Calibri" pitchFamily="34" charset="0"/>
                        </a:rPr>
                        <a:t>test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extent to which your finished product meets the needs of the client.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When </a:t>
                      </a:r>
                      <a:r>
                        <a:rPr kumimoji="0"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testing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your completed product, you should:</a:t>
                      </a:r>
                    </a:p>
                    <a:p>
                      <a:pPr marL="273050" lvl="0" indent="-273050"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Test that the various </a:t>
                      </a:r>
                      <a:r>
                        <a:rPr kumimoji="0"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elements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of the product are working</a:t>
                      </a:r>
                    </a:p>
                    <a:p>
                      <a:pPr marL="273050" lvl="0" indent="-273050"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Obtain and analyse a variety of </a:t>
                      </a:r>
                      <a:r>
                        <a:rPr kumimoji="0"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feedback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from users</a:t>
                      </a:r>
                    </a:p>
                    <a:p>
                      <a:pPr marL="273050" lvl="0" indent="-273050"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Decide how well your product meets the </a:t>
                      </a:r>
                      <a:r>
                        <a:rPr kumimoji="0"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success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criteria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you established in Task 1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None/>
                      </a:pPr>
                      <a:endParaRPr lang="en-GB" sz="600" baseline="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300675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300675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Remember: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“‘Out and Up’ is a company that runs team-building exercises for young adults. You have been asked to produce an interactive multimedia product that would advertise the centre in a manner that would appeal to adults between the ages of 17 and 23. The product must have a consistent style throughout. ‘Out and Up’ already has a reputation for creating exciting team-building exercises and you are asked to use a range of interactivity and effects to create an advert that appeals to the target audience. It must be visually exciting and lead to bookings being made at the centre.”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09534"/>
            <a:ext cx="139732" cy="1397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60" y="3661183"/>
            <a:ext cx="139732" cy="1397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913590"/>
            <a:ext cx="139732" cy="1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76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3 – Task 1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03406"/>
              </p:ext>
            </p:extLst>
          </p:nvPr>
        </p:nvGraphicFramePr>
        <p:xfrm>
          <a:off x="6408514" y="2060848"/>
          <a:ext cx="2411958" cy="33444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Purpose and audience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Appropriate testing: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-  alternative pathways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 interactive features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 animations and effects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 navigation system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 menu and sub-menus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Reference to success criteria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Sound testing, 6 tests 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Thorough testing, 8 tests (D)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LO3: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</a:rPr>
              <a:t>Be able to carry out usability testing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effectively create the multimedia product for ‘Out and Up’.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36958"/>
              </p:ext>
            </p:extLst>
          </p:nvPr>
        </p:nvGraphicFramePr>
        <p:xfrm>
          <a:off x="395536" y="2000732"/>
          <a:ext cx="5904656" cy="4068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1 (P, M,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none" baseline="0" dirty="0" smtClean="0">
                          <a:latin typeface="Calibri" pitchFamily="34" charset="0"/>
                          <a:cs typeface="Calibri" pitchFamily="34" charset="0"/>
                        </a:rPr>
                        <a:t>Test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extent to which your finished product meets the needs of the client.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Open your test table and complete </a:t>
                      </a: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post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testing to determine if the product meets the requirements that you set out in your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success criteria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</a:t>
                      </a:r>
                    </a:p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Provide annotated screenshots of your tests along with any corrections that you have had to make.</a:t>
                      </a: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 smtClean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Remember: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“‘Out and Up’ is a company that runs team-building exercises for young adults. You have been asked to produce an interactive multimedia product that would advertise the centre in a manner that would appeal to adults between the ages of 17 and 23. The product must have a consistent style throughout. ‘Out and Up’ already has a reputation for creating exciting team-building exercises and you are asked to use a range of interactivity and effects to create an advert that appeals to the target audience. It must be visually exciting and lead to bookings being made at the centre.”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3 – Task 2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34038"/>
              </p:ext>
            </p:extLst>
          </p:nvPr>
        </p:nvGraphicFramePr>
        <p:xfrm>
          <a:off x="6408514" y="2060848"/>
          <a:ext cx="2411958" cy="44874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User Requirements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team-building activities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aimed at young adults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multimedia elements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interactive elements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various effects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consistent house-style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visually exciting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must lead to bookings</a:t>
                      </a:r>
                      <a:endParaRPr lang="en-GB" sz="1400" baseline="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Reference to success criteria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Appropriate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questions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Most success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criteria 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Effective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questions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 success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criteria (D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Justify feedback method (D)</a:t>
                      </a: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LO3: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</a:rPr>
              <a:t>Be able to carry out usability testing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effectively create the multimedia product for ‘Out and Up’.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45477"/>
              </p:ext>
            </p:extLst>
          </p:nvPr>
        </p:nvGraphicFramePr>
        <p:xfrm>
          <a:off x="395536" y="2000732"/>
          <a:ext cx="5904656" cy="291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2 (P, M,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none" baseline="0" dirty="0" smtClean="0">
                          <a:latin typeface="Calibri" pitchFamily="34" charset="0"/>
                          <a:cs typeface="Calibri" pitchFamily="34" charset="0"/>
                        </a:rPr>
                        <a:t>Test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extent to which your finished product meets the needs of the client.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Create a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feedback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questionnaire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that will be used to determine if your multimedia product has met the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success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criteria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you created in LO1.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You should therefore make sure that the questions asked within the questionnaire deal with points made in the success criteria!</a:t>
                      </a:r>
                    </a:p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Distinction only: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Printout the questionnaire and </a:t>
                      </a: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justify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the reason why you decided to use a questionnaire to collect feedback and how it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relates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to the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success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criteria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 smtClean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3 – Task </a:t>
            </a:r>
            <a:r>
              <a:rPr lang="en-GB" sz="3600" dirty="0" smtClean="0"/>
              <a:t>3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7197"/>
              </p:ext>
            </p:extLst>
          </p:nvPr>
        </p:nvGraphicFramePr>
        <p:xfrm>
          <a:off x="6408514" y="2060848"/>
          <a:ext cx="2411958" cy="19119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User requirements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Written feedback</a:t>
                      </a:r>
                      <a:endParaRPr lang="en-GB" sz="1400" baseline="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Appropriate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feedback 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Effective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feedback (D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LO3: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</a:rPr>
              <a:t>Be able to carry out usability testing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effectively create the multimedia product for ‘Out and Up’.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76016"/>
              </p:ext>
            </p:extLst>
          </p:nvPr>
        </p:nvGraphicFramePr>
        <p:xfrm>
          <a:off x="395536" y="2000732"/>
          <a:ext cx="5904656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(P, M,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none" baseline="0" dirty="0" smtClean="0">
                          <a:latin typeface="Calibri" pitchFamily="34" charset="0"/>
                          <a:cs typeface="Calibri" pitchFamily="34" charset="0"/>
                        </a:rPr>
                        <a:t>Test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extent to which your finished product meets the needs of the client.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Show your product to two different people and ask them to provide you with some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written feedback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about your multimedia product. </a:t>
                      </a:r>
                    </a:p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Remember: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“‘Out and Up’ is a company that runs team-building exercises for young adults. You have been asked to produce an interactive multimedia product that would advertise the centre in a manner that would appeal to adults between the ages of 17 and 23. The product must have a consistent style throughout. ‘Out and Up’ already has a reputation for creating exciting team-building exercises and you are asked to use a range of interactivity and effects to create an advert that appeals to the target audience. It must be visually exciting and lead to bookings being made at the centre.”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073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3 – Task </a:t>
            </a:r>
            <a:r>
              <a:rPr lang="en-GB" sz="3600" dirty="0"/>
              <a:t>4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78878"/>
              </p:ext>
            </p:extLst>
          </p:nvPr>
        </p:nvGraphicFramePr>
        <p:xfrm>
          <a:off x="6408514" y="2060848"/>
          <a:ext cx="2411958" cy="36187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Purpose and </a:t>
                      </a: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audience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User Requirements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team-building activities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aimed at young adults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multimedia elements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interactive elements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various effects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consistent house-style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visually exciting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must lead to bookings</a:t>
                      </a:r>
                      <a:endParaRPr lang="en-GB" sz="1400" baseline="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Appropriate analysis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Effective analysis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(D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LO3: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</a:rPr>
              <a:t>Be able to carry out usability testing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effectively create the multimedia product for ‘Out and Up’.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462651"/>
              </p:ext>
            </p:extLst>
          </p:nvPr>
        </p:nvGraphicFramePr>
        <p:xfrm>
          <a:off x="395536" y="2000732"/>
          <a:ext cx="5904656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(P, M,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none" baseline="0" dirty="0" smtClean="0">
                          <a:latin typeface="Calibri" pitchFamily="34" charset="0"/>
                          <a:cs typeface="Calibri" pitchFamily="34" charset="0"/>
                        </a:rPr>
                        <a:t>Test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extent to which your finished product meets the needs of the client.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Analyse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the feedback you have received and state whether you feel your product has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met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the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user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requirements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 </a:t>
                      </a:r>
                    </a:p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Remember: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“‘Out and Up’ </a:t>
                      </a: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is a company that runs </a:t>
                      </a: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team-building exercises for young adults. You have been asked to produce an interactive multimedia product that would advertise the centre in a manner that would appeal to adults between the ages of 17 and 23. The product must have a consistent style throughout. ‘Out and Up’ already has a reputation for creating exciting team-building exercises and you are asked to use a range of interactivity and effects to create an advert that appeals to the target audience. It must be visually exciting and lead to bookings being made at the centre.”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5903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3 – Task </a:t>
            </a:r>
            <a:r>
              <a:rPr lang="en-GB" sz="3600" dirty="0" smtClean="0"/>
              <a:t>5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71503"/>
              </p:ext>
            </p:extLst>
          </p:nvPr>
        </p:nvGraphicFramePr>
        <p:xfrm>
          <a:off x="6408514" y="2060848"/>
          <a:ext cx="2411958" cy="39083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Purpose and </a:t>
                      </a: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audience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User Requirements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team-building activities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aimed at young adults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multimedia elements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interactive elements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various effects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consistent house-style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visually exciting</a:t>
                      </a:r>
                      <a:b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must lead to bookings</a:t>
                      </a:r>
                      <a:endParaRPr lang="en-GB" sz="1400" baseline="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Most success criteria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ALL success criteria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(D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Range of improvements (D)</a:t>
                      </a: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baseline="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LO3: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</a:rPr>
              <a:t>Be able to carry out usability testing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effectively create the multimedia product for ‘Out and Up’.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18115"/>
              </p:ext>
            </p:extLst>
          </p:nvPr>
        </p:nvGraphicFramePr>
        <p:xfrm>
          <a:off x="395536" y="2000732"/>
          <a:ext cx="5904656" cy="316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(P, M,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none" baseline="0" dirty="0" smtClean="0">
                          <a:latin typeface="Calibri" pitchFamily="34" charset="0"/>
                          <a:cs typeface="Calibri" pitchFamily="34" charset="0"/>
                        </a:rPr>
                        <a:t>Test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extent to which your finished product meets the needs of the client.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Open your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success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criteria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and create a column </a:t>
                      </a: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“Have I met the success criteria”.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Complete this column with your evidence on whether you have met all the success criteria. </a:t>
                      </a:r>
                    </a:p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0" lang="en-GB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Include a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conclusion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to analyse whether you feel your multimedia advertisement has been a success or not.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 smtClean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Distinction only:</a:t>
                      </a: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Suggest a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range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of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appropriate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improvements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that could be made in order to meet the user requirements.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 smtClean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583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1"/>
          <p:cNvSpPr txBox="1">
            <a:spLocks/>
          </p:cNvSpPr>
          <p:nvPr/>
        </p:nvSpPr>
        <p:spPr>
          <a:xfrm>
            <a:off x="219621" y="1092845"/>
            <a:ext cx="8715375" cy="5007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AO1 – Assessment (P, M, D)</a:t>
            </a:r>
            <a:endParaRPr lang="en-GB" sz="3200" b="1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4343" y="1085402"/>
            <a:ext cx="8715375" cy="5583958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95250" indent="0">
              <a:buNone/>
            </a:pPr>
            <a:endParaRPr lang="en-GB" sz="1700" dirty="0" smtClean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251520" y="1124744"/>
          <a:ext cx="7200800" cy="4896542"/>
        </p:xfrm>
        <a:graphic>
          <a:graphicData uri="http://schemas.openxmlformats.org/drawingml/2006/table">
            <a:tbl>
              <a:tblPr/>
              <a:tblGrid>
                <a:gridCol w="663364"/>
                <a:gridCol w="5018982"/>
                <a:gridCol w="761565"/>
                <a:gridCol w="756889"/>
              </a:tblGrid>
              <a:tr h="183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</a:t>
                      </a: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Activities</a:t>
                      </a: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</a:t>
                      </a: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Peer</a:t>
                      </a: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26144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Create an appropriate Bitmap and Vector graphic for BW Travel</a:t>
                      </a: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52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1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386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5&quot;&gt;&lt;object type=&quot;3&quot; unique_id=&quot;10046&quot;&gt;&lt;property id=&quot;20148&quot; value=&quot;5&quot;/&gt;&lt;property id=&quot;20300&quot; value=&quot;Slide 1 - &amp;quot;Welcome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Assignment Scenario&amp;quot;&quot;/&gt;&lt;property id=&quot;20307&quot; value=&quot;258&quot;/&gt;&lt;/object&gt;&lt;object type=&quot;3&quot; unique_id=&quot;10048&quot;&gt;&lt;property id=&quot;20148&quot; value=&quot;5&quot;/&gt;&lt;property id=&quot;20300&quot; value=&quot;Slide 3 - &amp;quot;Excel Sales Scenario&amp;quot;&quot;/&gt;&lt;property id=&quot;20307&quot; value=&quot;286&quot;/&gt;&lt;/object&gt;&lt;object type=&quot;3&quot; unique_id=&quot;10049&quot;&gt;&lt;property id=&quot;20148&quot; value=&quot;5&quot;/&gt;&lt;property id=&quot;20300&quot; value=&quot;Slide 4 - &amp;quot;Task 1 – Excel Sales Spreadsheet&amp;quot;&quot;/&gt;&lt;property id=&quot;20307&quot; value=&quot;287&quot;/&gt;&lt;/object&gt;&lt;object type=&quot;3&quot; unique_id=&quot;10050&quot;&gt;&lt;property id=&quot;20148&quot; value=&quot;5&quot;/&gt;&lt;property id=&quot;20300&quot; value=&quot;Slide 5 - &amp;quot;Task 2 – Excel Sales Spreadsheet&amp;quot;&quot;/&gt;&lt;property id=&quot;20307&quot; value=&quot;288&quot;/&gt;&lt;/object&gt;&lt;object type=&quot;3&quot; unique_id=&quot;10051&quot;&gt;&lt;property id=&quot;20148&quot; value=&quot;5&quot;/&gt;&lt;property id=&quot;20300&quot; value=&quot;Slide 6 - &amp;quot;Task 3 – Excel Sales Spreadsheet&amp;quot;&quot;/&gt;&lt;property id=&quot;20307&quot; value=&quot;289&quot;/&gt;&lt;/object&gt;&lt;object type=&quot;3&quot; unique_id=&quot;10052&quot;&gt;&lt;property id=&quot;20148&quot; value=&quot;5&quot;/&gt;&lt;property id=&quot;20300&quot; value=&quot;Slide 7 - &amp;quot;Task 4 – Excel Sales Spreadsheet&amp;quot;&quot;/&gt;&lt;property id=&quot;20307&quot; value=&quot;290&quot;/&gt;&lt;/object&gt;&lt;object type=&quot;3&quot; unique_id=&quot;10053&quot;&gt;&lt;property id=&quot;20148&quot; value=&quot;5&quot;/&gt;&lt;property id=&quot;20300&quot; value=&quot;Slide 8 - &amp;quot;Task 5 – Excel Sales Spreadsheet&amp;quot;&quot;/&gt;&lt;property id=&quot;20307&quot; value=&quot;291&quot;/&gt;&lt;/object&gt;&lt;object type=&quot;3&quot; unique_id=&quot;10054&quot;&gt;&lt;property id=&quot;20148&quot; value=&quot;5&quot;/&gt;&lt;property id=&quot;20300&quot; value=&quot;Slide 9 - &amp;quot;Task 6 – Excel Sales Spreadsheet&amp;quot;&quot;/&gt;&lt;property id=&quot;20307&quot; value=&quot;292&quot;/&gt;&lt;/object&gt;&lt;object type=&quot;3&quot; unique_id=&quot;10055&quot;&gt;&lt;property id=&quot;20148&quot; value=&quot;5&quot;/&gt;&lt;property id=&quot;20300&quot; value=&quot;Slide 10 - &amp;quot;Task 7 – Excel Sales Spreadsheet&amp;quot;&quot;/&gt;&lt;property id=&quot;20307&quot; value=&quot;294&quot;/&gt;&lt;/object&gt;&lt;object type=&quot;3&quot; unique_id=&quot;10056&quot;&gt;&lt;property id=&quot;20148&quot; value=&quot;5&quot;/&gt;&lt;property id=&quot;20300&quot; value=&quot;Slide 11 - &amp;quot;Task 8 – Excel Sales Spreadsheet&amp;quot;&quot;/&gt;&lt;property id=&quot;20307&quot; value=&quot;295&quot;/&gt;&lt;/object&gt;&lt;object type=&quot;3&quot; unique_id=&quot;10057&quot;&gt;&lt;property id=&quot;20148&quot; value=&quot;5&quot;/&gt;&lt;property id=&quot;20300&quot; value=&quot;Slide 12 - &amp;quot;Excel Tutorials – Click to View&amp;quot;&quot;/&gt;&lt;property id=&quot;20307&quot; value=&quot;332&quot;/&gt;&lt;/object&gt;&lt;object type=&quot;3&quot; unique_id=&quot;10058&quot;&gt;&lt;property id=&quot;20148&quot; value=&quot;5&quot;/&gt;&lt;property id=&quot;20300&quot; value=&quot;Slide 13 - &amp;quot;Excel Sales – Assessment (St/Ex/Ad)&amp;quot;&quot;/&gt;&lt;property id=&quot;20307&quot; value=&quot;297&quot;/&gt;&lt;/object&gt;&lt;object type=&quot;3&quot; unique_id=&quot;10059&quot;&gt;&lt;property id=&quot;20148&quot; value=&quot;5&quot;/&gt;&lt;property id=&quot;20300&quot; value=&quot;Slide 14 - &amp;quot;Excel Bookings Scenario&amp;quot;&quot;/&gt;&lt;property id=&quot;20307&quot; value=&quot;299&quot;/&gt;&lt;/object&gt;&lt;object type=&quot;3&quot; unique_id=&quot;10060&quot;&gt;&lt;property id=&quot;20148&quot; value=&quot;5&quot;/&gt;&lt;property id=&quot;20300&quot; value=&quot;Slide 15 - &amp;quot;Task 1 – Excel Bookings Spreadsheet&amp;quot;&quot;/&gt;&lt;property id=&quot;20307&quot; value=&quot;300&quot;/&gt;&lt;/object&gt;&lt;object type=&quot;3&quot; unique_id=&quot;10061&quot;&gt;&lt;property id=&quot;20148&quot; value=&quot;5&quot;/&gt;&lt;property id=&quot;20300&quot; value=&quot;Slide 16 - &amp;quot;Task 2 – Excel Bookings Spreadsheet&amp;quot;&quot;/&gt;&lt;property id=&quot;20307&quot; value=&quot;301&quot;/&gt;&lt;/object&gt;&lt;object type=&quot;3&quot; unique_id=&quot;10062&quot;&gt;&lt;property id=&quot;20148&quot; value=&quot;5&quot;/&gt;&lt;property id=&quot;20300&quot; value=&quot;Slide 17 - &amp;quot;Task 3 – Excel Bookings Spreadsheet&amp;quot;&quot;/&gt;&lt;property id=&quot;20307&quot; value=&quot;302&quot;/&gt;&lt;/object&gt;&lt;object type=&quot;3&quot; unique_id=&quot;10063&quot;&gt;&lt;property id=&quot;20148&quot; value=&quot;5&quot;/&gt;&lt;property id=&quot;20300&quot; value=&quot;Slide 18 - &amp;quot;Task 4 – Excel Bookings Spreadsheet&amp;quot;&quot;/&gt;&lt;property id=&quot;20307&quot; value=&quot;309&quot;/&gt;&lt;/object&gt;&lt;object type=&quot;3&quot; unique_id=&quot;10064&quot;&gt;&lt;property id=&quot;20148&quot; value=&quot;5&quot;/&gt;&lt;property id=&quot;20300&quot; value=&quot;Slide 19 - &amp;quot;Task 5 – Excel Bookings Spreadsheet&amp;quot;&quot;/&gt;&lt;property id=&quot;20307&quot; value=&quot;304&quot;/&gt;&lt;/object&gt;&lt;object type=&quot;3&quot; unique_id=&quot;10065&quot;&gt;&lt;property id=&quot;20148&quot; value=&quot;5&quot;/&gt;&lt;property id=&quot;20300&quot; value=&quot;Slide 20 - &amp;quot;Task 6 – Excel Bookings Spreadsheet&amp;quot;&quot;/&gt;&lt;property id=&quot;20307&quot; value=&quot;305&quot;/&gt;&lt;/object&gt;&lt;object type=&quot;3&quot; unique_id=&quot;10066&quot;&gt;&lt;property id=&quot;20148&quot; value=&quot;5&quot;/&gt;&lt;property id=&quot;20300&quot; value=&quot;Slide 21 - &amp;quot;Task 7 – Excel Bookings Spreadsheet&amp;quot;&quot;/&gt;&lt;property id=&quot;20307&quot; value=&quot;306&quot;/&gt;&lt;/object&gt;&lt;object type=&quot;3&quot; unique_id=&quot;10067&quot;&gt;&lt;property id=&quot;20148&quot; value=&quot;5&quot;/&gt;&lt;property id=&quot;20300&quot; value=&quot;Slide 22 - &amp;quot;Task 8 – Excel Bookings Spreadsheet&amp;quot;&quot;/&gt;&lt;property id=&quot;20307&quot; value=&quot;307&quot;/&gt;&lt;/object&gt;&lt;object type=&quot;3&quot; unique_id=&quot;10068&quot;&gt;&lt;property id=&quot;20148&quot; value=&quot;5&quot;/&gt;&lt;property id=&quot;20300&quot; value=&quot;Slide 23 - &amp;quot;Excel Tutorials – Click to View&amp;quot;&quot;/&gt;&lt;property id=&quot;20307&quot; value=&quot;334&quot;/&gt;&lt;/object&gt;&lt;object type=&quot;3&quot; unique_id=&quot;10069&quot;&gt;&lt;property id=&quot;20148&quot; value=&quot;5&quot;/&gt;&lt;property id=&quot;20300&quot; value=&quot;Slide 24 - &amp;quot;Excel Bookings – Assessment (St/Ex/Ad)&amp;quot;&quot;/&gt;&lt;property id=&quot;20307&quot; value=&quot;308&quot;/&gt;&lt;/object&gt;&lt;object type=&quot;3&quot; unique_id=&quot;10070&quot;&gt;&lt;property id=&quot;20148&quot; value=&quot;5&quot;/&gt;&lt;property id=&quot;20300&quot; value=&quot;Slide 25 - &amp;quot;Graphics Scenario&amp;quot;&quot;/&gt;&lt;property id=&quot;20307&quot; value=&quot;310&quot;/&gt;&lt;/object&gt;&lt;object type=&quot;3&quot; unique_id=&quot;10071&quot;&gt;&lt;property id=&quot;20148&quot; value=&quot;5&quot;/&gt;&lt;property id=&quot;20300&quot; value=&quot;Slide 26 - &amp;quot;Task 1 – Bitmap Montage&amp;quot;&quot;/&gt;&lt;property id=&quot;20307&quot; value=&quot;311&quot;/&gt;&lt;/object&gt;&lt;object type=&quot;3&quot; unique_id=&quot;10072&quot;&gt;&lt;property id=&quot;20148&quot; value=&quot;5&quot;/&gt;&lt;property id=&quot;20300&quot; value=&quot;Slide 27 - &amp;quot;Task 2 – Bitmap Montage&amp;quot;&quot;/&gt;&lt;property id=&quot;20307&quot; value=&quot;312&quot;/&gt;&lt;/object&gt;&lt;object type=&quot;3&quot; unique_id=&quot;10073&quot;&gt;&lt;property id=&quot;20148&quot; value=&quot;5&quot;/&gt;&lt;property id=&quot;20300&quot; value=&quot;Slide 28 - &amp;quot;Task 3 – Bitmap Montage&amp;quot;&quot;/&gt;&lt;property id=&quot;20307&quot; value=&quot;313&quot;/&gt;&lt;/object&gt;&lt;object type=&quot;3&quot; unique_id=&quot;10074&quot;&gt;&lt;property id=&quot;20148&quot; value=&quot;5&quot;/&gt;&lt;property id=&quot;20300&quot; value=&quot;Slide 29 - &amp;quot;Task 4 – Bitmap Montage&amp;quot;&quot;/&gt;&lt;property id=&quot;20307&quot; value=&quot;314&quot;/&gt;&lt;/object&gt;&lt;object type=&quot;3&quot; unique_id=&quot;10075&quot;&gt;&lt;property id=&quot;20148&quot; value=&quot;5&quot;/&gt;&lt;property id=&quot;20300&quot; value=&quot;Slide 30 - &amp;quot;Task 5 – Vector Map&amp;quot;&quot;/&gt;&lt;property id=&quot;20307&quot; value=&quot;315&quot;/&gt;&lt;/object&gt;&lt;object type=&quot;3&quot; unique_id=&quot;10076&quot;&gt;&lt;property id=&quot;20148&quot; value=&quot;5&quot;/&gt;&lt;property id=&quot;20300&quot; value=&quot;Slide 31 - &amp;quot;Task 6 – Vector Map&amp;quot;&quot;/&gt;&lt;property id=&quot;20307&quot; value=&quot;316&quot;/&gt;&lt;/object&gt;&lt;object type=&quot;3&quot; unique_id=&quot;10077&quot;&gt;&lt;property id=&quot;20148&quot; value=&quot;5&quot;/&gt;&lt;property id=&quot;20300&quot; value=&quot;Slide 32 - &amp;quot;Task 7 – Vector Map&amp;quot;&quot;/&gt;&lt;property id=&quot;20307&quot; value=&quot;317&quot;/&gt;&lt;/object&gt;&lt;object type=&quot;3&quot; unique_id=&quot;10078&quot;&gt;&lt;property id=&quot;20148&quot; value=&quot;5&quot;/&gt;&lt;property id=&quot;20300&quot; value=&quot;Slide 33 - &amp;quot;Task 8 – Graphics&amp;quot;&quot;/&gt;&lt;property id=&quot;20307&quot; value=&quot;318&quot;/&gt;&lt;/object&gt;&lt;object type=&quot;3&quot; unique_id=&quot;10079&quot;&gt;&lt;property id=&quot;20148&quot; value=&quot;5&quot;/&gt;&lt;property id=&quot;20300&quot; value=&quot;Slide 34 - &amp;quot;Task 9 – Graphics&amp;quot;&quot;/&gt;&lt;property id=&quot;20307&quot; value=&quot;321&quot;/&gt;&lt;/object&gt;&lt;object type=&quot;3&quot; unique_id=&quot;10080&quot;&gt;&lt;property id=&quot;20148&quot; value=&quot;5&quot;/&gt;&lt;property id=&quot;20300&quot; value=&quot;Slide 35 - &amp;quot;Graphics – Assessment (St/Ex/Ad)&amp;quot;&quot;/&gt;&lt;property id=&quot;20307&quot; value=&quot;319&quot;/&gt;&lt;/object&gt;&lt;object type=&quot;3&quot; unique_id=&quot;10081&quot;&gt;&lt;property id=&quot;20148&quot; value=&quot;5&quot;/&gt;&lt;property id=&quot;20300&quot; value=&quot;Slide 36 - &amp;quot;E-Safety Scenario&amp;quot;&quot;/&gt;&lt;property id=&quot;20307&quot; value=&quot;322&quot;/&gt;&lt;/object&gt;&lt;object type=&quot;3&quot; unique_id=&quot;10082&quot;&gt;&lt;property id=&quot;20148&quot; value=&quot;5&quot;/&gt;&lt;property id=&quot;20300&quot; value=&quot;Slide 37 - &amp;quot;Task 1 – E-Safety&amp;quot;&quot;/&gt;&lt;property id=&quot;20307&quot; value=&quot;323&quot;/&gt;&lt;/object&gt;&lt;object type=&quot;3&quot; unique_id=&quot;10083&quot;&gt;&lt;property id=&quot;20148&quot; value=&quot;5&quot;/&gt;&lt;property id=&quot;20300&quot; value=&quot;Slide 38 - &amp;quot;Task 2 – E-Safety&amp;quot;&quot;/&gt;&lt;property id=&quot;20307&quot; value=&quot;324&quot;/&gt;&lt;/object&gt;&lt;object type=&quot;3&quot; unique_id=&quot;10084&quot;&gt;&lt;property id=&quot;20148&quot; value=&quot;5&quot;/&gt;&lt;property id=&quot;20300&quot; value=&quot;Slide 39 - &amp;quot;Task 3 – E-Safety&amp;quot;&quot;/&gt;&lt;property id=&quot;20307&quot; value=&quot;325&quot;/&gt;&lt;/object&gt;&lt;object type=&quot;3&quot; unique_id=&quot;10085&quot;&gt;&lt;property id=&quot;20148&quot; value=&quot;5&quot;/&gt;&lt;property id=&quot;20300&quot; value=&quot;Slide 40 - &amp;quot;Task 4 – E-Safety&amp;quot;&quot;/&gt;&lt;property id=&quot;20307&quot; value=&quot;326&quot;/&gt;&lt;/object&gt;&lt;object type=&quot;3&quot; unique_id=&quot;10086&quot;&gt;&lt;property id=&quot;20148&quot; value=&quot;5&quot;/&gt;&lt;property id=&quot;20300&quot; value=&quot;Slide 41 - &amp;quot;Task 5 – E-Safety&amp;quot;&quot;/&gt;&lt;property id=&quot;20307&quot; value=&quot;327&quot;/&gt;&lt;/object&gt;&lt;object type=&quot;3&quot; unique_id=&quot;10087&quot;&gt;&lt;property id=&quot;20148&quot; value=&quot;5&quot;/&gt;&lt;property id=&quot;20300&quot; value=&quot;Slide 42 - &amp;quot;Task 6 – E-Safety&amp;quot;&quot;/&gt;&lt;property id=&quot;20307&quot; value=&quot;328&quot;/&gt;&lt;/object&gt;&lt;object type=&quot;3&quot; unique_id=&quot;10088&quot;&gt;&lt;property id=&quot;20148&quot; value=&quot;5&quot;/&gt;&lt;property id=&quot;20300&quot; value=&quot;Slide 43 - &amp;quot;Task 7 – E-Safety&amp;quot;&quot;/&gt;&lt;property id=&quot;20307&quot; value=&quot;329&quot;/&gt;&lt;/object&gt;&lt;object type=&quot;3&quot; unique_id=&quot;10089&quot;&gt;&lt;property id=&quot;20148&quot; value=&quot;5&quot;/&gt;&lt;property id=&quot;20300&quot; value=&quot;Slide 44 - &amp;quot;E-Safety – Assessment (St/Ex/Ad)&amp;quot;&quot;/&gt;&lt;property id=&quot;20307&quot; value=&quot;331&quot;/&gt;&lt;/object&gt;&lt;/object&gt;&lt;object type=&quot;8&quot; unique_id=&quot;10135&quot;&gt;&lt;/object&gt;&lt;/object&gt;&lt;/database&gt;"/>
  <p:tag name="SECTOMILLISECCONVERTED" val="1"/>
  <p:tag name="ISPRING_RESOURCE_PATHS_HASH_2" val="08f788787bcb7a4d543d064184e3ed8f8a1ad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eWeston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0AEC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3C8A099435F469B82EC500073A18D" ma:contentTypeVersion="0" ma:contentTypeDescription="Create a new document." ma:contentTypeScope="" ma:versionID="db11316f7499926a5aef36baba782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16A05FF-1C8D-47AA-A52A-FF7901571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5A8F797-114D-47DC-A43E-E9D7D8871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DD945F-B7B0-4691-A0D0-E2EAD6DA23B3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BrookeWeston</Template>
  <TotalTime>23084</TotalTime>
  <Words>1202</Words>
  <Application>Microsoft Office PowerPoint</Application>
  <PresentationFormat>On-screen Show (4:3)</PresentationFormat>
  <Paragraphs>137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BrookeWeston</vt:lpstr>
      <vt:lpstr>Learning Outcome 3 – Assignment</vt:lpstr>
      <vt:lpstr>Learning Outcome 3 – Task 1</vt:lpstr>
      <vt:lpstr>Learning Outcome 3 – Task 2</vt:lpstr>
      <vt:lpstr>Learning Outcome 3 – Task 3</vt:lpstr>
      <vt:lpstr>Learning Outcome 3 – Task 4</vt:lpstr>
      <vt:lpstr>Learning Outcome 3 – Task 5</vt:lpstr>
      <vt:lpstr>AO1 – Assessment (P, M, D)</vt:lpstr>
    </vt:vector>
  </TitlesOfParts>
  <Company>Brooke Weston CTC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R005 Unit 5 - LO3 Cambridge L2</dc:title>
  <dc:subject>eBusiness</dc:subject>
  <dc:creator>KPA</dc:creator>
  <cp:lastModifiedBy>Shaun Strydom</cp:lastModifiedBy>
  <cp:revision>1109</cp:revision>
  <cp:lastPrinted>2012-09-28T14:36:43Z</cp:lastPrinted>
  <dcterms:created xsi:type="dcterms:W3CDTF">2008-03-12T11:01:44Z</dcterms:created>
  <dcterms:modified xsi:type="dcterms:W3CDTF">2013-06-18T17:06:25Z</dcterms:modified>
  <cp:category>Unit 01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Brooke Weston Academy</vt:lpwstr>
  </property>
  <property fmtid="{D5CDD505-2E9C-101B-9397-08002B2CF9AE}" pid="2" name="ContentTypeId">
    <vt:lpwstr>0x0101006303C8A099435F469B82EC500073A18D</vt:lpwstr>
  </property>
  <property fmtid="{D5CDD505-2E9C-101B-9397-08002B2CF9AE}" pid="3" name="Unit">
    <vt:lpwstr>U1</vt:lpwstr>
  </property>
</Properties>
</file>